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541" r:id="rId3"/>
    <p:sldId id="551" r:id="rId4"/>
    <p:sldId id="556" r:id="rId5"/>
    <p:sldId id="550" r:id="rId6"/>
    <p:sldId id="554" r:id="rId7"/>
    <p:sldId id="553" r:id="rId8"/>
    <p:sldId id="561" r:id="rId9"/>
    <p:sldId id="555" r:id="rId10"/>
    <p:sldId id="557" r:id="rId11"/>
    <p:sldId id="558" r:id="rId12"/>
    <p:sldId id="559" r:id="rId13"/>
    <p:sldId id="560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2217"/>
    <a:srgbClr val="E51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94622" autoAdjust="0"/>
  </p:normalViewPr>
  <p:slideViewPr>
    <p:cSldViewPr snapToGrid="0" snapToObjects="1">
      <p:cViewPr varScale="1">
        <p:scale>
          <a:sx n="108" d="100"/>
          <a:sy n="108" d="100"/>
        </p:scale>
        <p:origin x="103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5" d="100"/>
          <a:sy n="55" d="100"/>
        </p:scale>
        <p:origin x="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0CFBA-E990-492A-B8EC-42DA37F7FF05}" type="datetimeFigureOut">
              <a:rPr lang="pt-BR" smtClean="0"/>
              <a:t>02/09/2023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7A09E-C52E-410D-936A-2FD2AB36F7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55471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D3A1DF-988C-DD47-A2FC-66E8BC3ADC5C}" type="datetimeFigureOut">
              <a:rPr lang="pt-BR" smtClean="0"/>
              <a:t>02/09/2023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6F525-BAAF-C84F-B813-5FFD2F2D03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56462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7313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4774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5142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5098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999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4028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2817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651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4486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4304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4798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6078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6095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741322F5-93ED-4D68-A8FF-9359DF6E75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85060" y="2074736"/>
            <a:ext cx="8915514" cy="7078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2B77ECB5-455F-48E1-AC6C-CB94B5AD6A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85060" y="31659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94A25BC8-06B9-4702-900E-C725EC8984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4350" y="3686175"/>
            <a:ext cx="8323263" cy="89978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dignissimos</a:t>
            </a: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Montserrat" pitchFamily="2" charset="77"/>
            </a:endParaRPr>
          </a:p>
          <a:p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2CD3EFA3-E8FF-4777-8F73-3A0ED7F42E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4196019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94384EF9-9F88-3F44-960E-23228F2B7B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16800" y="1"/>
            <a:ext cx="46752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91D4AD5-11DD-4E82-960B-C503F0BDD1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E8B551AC-1062-45BF-8F6C-49BD202866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2" y="2472844"/>
            <a:ext cx="4547502" cy="956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3" name="Espaço Reservado para Texto 16">
            <a:extLst>
              <a:ext uri="{FF2B5EF4-FFF2-40B4-BE49-F238E27FC236}">
                <a16:creationId xmlns:a16="http://schemas.microsoft.com/office/drawing/2014/main" id="{A0D0365B-6FD1-4482-BC3D-ADA1653172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21097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4" name="Espaço Reservado para Texto 18">
            <a:extLst>
              <a:ext uri="{FF2B5EF4-FFF2-40B4-BE49-F238E27FC236}">
                <a16:creationId xmlns:a16="http://schemas.microsoft.com/office/drawing/2014/main" id="{E0957A65-0BA6-4042-A566-FBBCD4E11B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33743" y="3783198"/>
            <a:ext cx="4848358" cy="10191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digníssimos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  <p:sp>
        <p:nvSpPr>
          <p:cNvPr id="15" name="Espaço Reservado para Texto 20">
            <a:extLst>
              <a:ext uri="{FF2B5EF4-FFF2-40B4-BE49-F238E27FC236}">
                <a16:creationId xmlns:a16="http://schemas.microsoft.com/office/drawing/2014/main" id="{D769B9D2-9F94-480A-B9CA-79C5B8EC80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1513852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20">
            <a:extLst>
              <a:ext uri="{FF2B5EF4-FFF2-40B4-BE49-F238E27FC236}">
                <a16:creationId xmlns:a16="http://schemas.microsoft.com/office/drawing/2014/main" id="{28CAF223-2313-4CD7-91B6-501139C3D3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960D71C8-8756-424E-9251-B869DC4BD8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1" y="2295927"/>
            <a:ext cx="8661274" cy="1816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3" name="Espaço Reservado para Texto 16">
            <a:extLst>
              <a:ext uri="{FF2B5EF4-FFF2-40B4-BE49-F238E27FC236}">
                <a16:creationId xmlns:a16="http://schemas.microsoft.com/office/drawing/2014/main" id="{985EDE45-596F-455F-8CFD-3A4E052868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1946038"/>
            <a:ext cx="6010507" cy="3193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</p:spTree>
    <p:extLst>
      <p:ext uri="{BB962C8B-B14F-4D97-AF65-F5344CB8AC3E}">
        <p14:creationId xmlns:p14="http://schemas.microsoft.com/office/powerpoint/2010/main" val="117422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7">
            <a:extLst>
              <a:ext uri="{FF2B5EF4-FFF2-40B4-BE49-F238E27FC236}">
                <a16:creationId xmlns:a16="http://schemas.microsoft.com/office/drawing/2014/main" id="{B8881B08-C114-41E0-A225-495C930B29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11200" y="1"/>
            <a:ext cx="8080800" cy="685800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17" name="Espaço Reservado para Texto 20">
            <a:extLst>
              <a:ext uri="{FF2B5EF4-FFF2-40B4-BE49-F238E27FC236}">
                <a16:creationId xmlns:a16="http://schemas.microsoft.com/office/drawing/2014/main" id="{D162C169-6ADC-4BE6-8F66-076EE57B47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973741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8" name="Espaço Reservado para Texto 14">
            <a:extLst>
              <a:ext uri="{FF2B5EF4-FFF2-40B4-BE49-F238E27FC236}">
                <a16:creationId xmlns:a16="http://schemas.microsoft.com/office/drawing/2014/main" id="{1954C29C-77FC-4A9B-89A4-F058AC1802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5189" y="2063631"/>
            <a:ext cx="3040877" cy="10000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D851C657-C4B4-42FD-80F9-BE66B0D5DD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5189" y="3429000"/>
            <a:ext cx="2981286" cy="11732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At vero </a:t>
            </a:r>
            <a:r>
              <a:rPr lang="pt-BR" dirty="0" err="1"/>
              <a:t>eos</a:t>
            </a:r>
            <a:r>
              <a:rPr lang="pt-BR" dirty="0"/>
              <a:t> et </a:t>
            </a:r>
            <a:r>
              <a:rPr lang="pt-BR" dirty="0" err="1"/>
              <a:t>accus</a:t>
            </a:r>
            <a:r>
              <a:rPr lang="pt-BR" dirty="0"/>
              <a:t> </a:t>
            </a:r>
            <a:r>
              <a:rPr lang="pt-BR" dirty="0" err="1"/>
              <a:t>amus</a:t>
            </a:r>
            <a:r>
              <a:rPr lang="pt-BR" dirty="0"/>
              <a:t> et </a:t>
            </a:r>
            <a:r>
              <a:rPr lang="pt-BR" dirty="0" err="1"/>
              <a:t>iusto</a:t>
            </a:r>
            <a:r>
              <a:rPr lang="pt-BR" dirty="0"/>
              <a:t> </a:t>
            </a:r>
            <a:r>
              <a:rPr lang="pt-BR" dirty="0" err="1"/>
              <a:t>djanl</a:t>
            </a:r>
            <a:r>
              <a:rPr lang="pt-BR" dirty="0"/>
              <a:t> </a:t>
            </a:r>
            <a:r>
              <a:rPr lang="pt-BR" dirty="0" err="1"/>
              <a:t>kdepoe</a:t>
            </a:r>
            <a:r>
              <a:rPr lang="pt-BR" dirty="0"/>
              <a:t> p </a:t>
            </a:r>
            <a:r>
              <a:rPr lang="pt-BR" dirty="0" err="1"/>
              <a:t>kdpe</a:t>
            </a:r>
            <a:r>
              <a:rPr lang="pt-BR" dirty="0"/>
              <a:t> </a:t>
            </a:r>
            <a:r>
              <a:rPr lang="pt-BR" dirty="0" err="1"/>
              <a:t>poe</a:t>
            </a:r>
            <a:r>
              <a:rPr lang="pt-BR" dirty="0"/>
              <a:t> </a:t>
            </a:r>
            <a:r>
              <a:rPr lang="pt-BR" dirty="0" err="1"/>
              <a:t>dekpepd</a:t>
            </a:r>
            <a:r>
              <a:rPr lang="pt-BR" dirty="0"/>
              <a:t> </a:t>
            </a:r>
            <a:r>
              <a:rPr lang="pt-BR" dirty="0" err="1"/>
              <a:t>dkep</a:t>
            </a:r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2ACA8FCE-2A40-4A5E-8EDF-17CAC0C73E61}"/>
              </a:ext>
            </a:extLst>
          </p:cNvPr>
          <p:cNvSpPr/>
          <p:nvPr userDrawn="1"/>
        </p:nvSpPr>
        <p:spPr>
          <a:xfrm>
            <a:off x="4111200" y="0"/>
            <a:ext cx="8080800" cy="685800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7468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B292629F-8599-4F92-A11D-198792AE74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54495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D6232B5F-98D9-4309-9DC0-CCF0ABEE97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1C1E4346-AF9D-4723-AC91-8D1439E715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7296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7">
            <a:extLst>
              <a:ext uri="{FF2B5EF4-FFF2-40B4-BE49-F238E27FC236}">
                <a16:creationId xmlns:a16="http://schemas.microsoft.com/office/drawing/2014/main" id="{5520EFA0-1772-403D-A062-E6DD5F2BB2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FFA5671-E4C1-4C02-9619-5D3BBC96BA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1" name="Espaço Reservado para Texto 14">
            <a:extLst>
              <a:ext uri="{FF2B5EF4-FFF2-40B4-BE49-F238E27FC236}">
                <a16:creationId xmlns:a16="http://schemas.microsoft.com/office/drawing/2014/main" id="{4AD7BF10-3B9A-4CAF-A211-E259F6A58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2" name="Espaço Reservado para Texto 16">
            <a:extLst>
              <a:ext uri="{FF2B5EF4-FFF2-40B4-BE49-F238E27FC236}">
                <a16:creationId xmlns:a16="http://schemas.microsoft.com/office/drawing/2014/main" id="{C9666645-D8A0-4DFC-AED3-612867001E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B08148B9-3BB7-4F2F-B353-8B1E8ACDC3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754008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4050657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9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7">
            <a:extLst>
              <a:ext uri="{FF2B5EF4-FFF2-40B4-BE49-F238E27FC236}">
                <a16:creationId xmlns:a16="http://schemas.microsoft.com/office/drawing/2014/main" id="{5B078085-CFB3-474A-8AB2-6057F16676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9200" y="892800"/>
            <a:ext cx="3247200" cy="50832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0" name="Espaço Reservado para Texto 20">
            <a:extLst>
              <a:ext uri="{FF2B5EF4-FFF2-40B4-BE49-F238E27FC236}">
                <a16:creationId xmlns:a16="http://schemas.microsoft.com/office/drawing/2014/main" id="{2EA6C8C7-5399-4A1E-86C0-1D1FD1BFB4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91537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1" name="Espaço Reservado para Texto 14">
            <a:extLst>
              <a:ext uri="{FF2B5EF4-FFF2-40B4-BE49-F238E27FC236}">
                <a16:creationId xmlns:a16="http://schemas.microsoft.com/office/drawing/2014/main" id="{00C13B46-ABB9-4116-865F-2BE6FE1A47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2" y="2472844"/>
            <a:ext cx="4547502" cy="956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2" name="Espaço Reservado para Texto 16">
            <a:extLst>
              <a:ext uri="{FF2B5EF4-FFF2-40B4-BE49-F238E27FC236}">
                <a16:creationId xmlns:a16="http://schemas.microsoft.com/office/drawing/2014/main" id="{98DB5B05-5EC5-4378-B425-3F331258D7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21097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3" name="Espaço Reservado para Texto 18">
            <a:extLst>
              <a:ext uri="{FF2B5EF4-FFF2-40B4-BE49-F238E27FC236}">
                <a16:creationId xmlns:a16="http://schemas.microsoft.com/office/drawing/2014/main" id="{2225EEEF-C35B-4BE1-9090-F3515CBF38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33743" y="3783198"/>
            <a:ext cx="4848358" cy="10191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digníssimos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5343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7">
            <a:extLst>
              <a:ext uri="{FF2B5EF4-FFF2-40B4-BE49-F238E27FC236}">
                <a16:creationId xmlns:a16="http://schemas.microsoft.com/office/drawing/2014/main" id="{27491348-2904-4E3C-976D-C9D70E984E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3941022-81D3-45E0-90AF-0C893CAC7D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4" name="Espaço Reservado para Texto 20">
            <a:extLst>
              <a:ext uri="{FF2B5EF4-FFF2-40B4-BE49-F238E27FC236}">
                <a16:creationId xmlns:a16="http://schemas.microsoft.com/office/drawing/2014/main" id="{E170FF94-C7C6-416D-A6D7-0E6AAF9DB8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708495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F336D416-E3A3-4C43-A714-47FF94D554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6" name="Espaço Reservado para Texto 16">
            <a:extLst>
              <a:ext uri="{FF2B5EF4-FFF2-40B4-BE49-F238E27FC236}">
                <a16:creationId xmlns:a16="http://schemas.microsoft.com/office/drawing/2014/main" id="{74F99CB3-0673-4FF3-9B85-3B8440FFC6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9885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8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7">
            <a:extLst>
              <a:ext uri="{FF2B5EF4-FFF2-40B4-BE49-F238E27FC236}">
                <a16:creationId xmlns:a16="http://schemas.microsoft.com/office/drawing/2014/main" id="{D4967DCA-7669-49F9-A658-8E70FD0991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2800" y="1713600"/>
            <a:ext cx="6105600" cy="34488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26989E0A-3159-456E-8FF7-4A7FA0348C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91537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7" name="Espaço Reservado para Texto 14">
            <a:extLst>
              <a:ext uri="{FF2B5EF4-FFF2-40B4-BE49-F238E27FC236}">
                <a16:creationId xmlns:a16="http://schemas.microsoft.com/office/drawing/2014/main" id="{D14B1311-0417-45F1-9983-D3ECF2644E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09462" y="2833431"/>
            <a:ext cx="3607643" cy="8337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8" name="Espaço Reservado para Texto 16">
            <a:extLst>
              <a:ext uri="{FF2B5EF4-FFF2-40B4-BE49-F238E27FC236}">
                <a16:creationId xmlns:a16="http://schemas.microsoft.com/office/drawing/2014/main" id="{34CD557F-3E3F-43FE-AAD8-486BF7897E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09462" y="3955431"/>
            <a:ext cx="3496729" cy="2620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0817470E-A528-433B-BD72-A4E57D729F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08888" y="4235210"/>
            <a:ext cx="3608217" cy="9423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 err="1">
                <a:latin typeface="Montserrat" panose="00000500000000000000" pitchFamily="2" charset="0"/>
              </a:rPr>
              <a:t>Mondwd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jqwod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dsoa</a:t>
            </a:r>
            <a:r>
              <a:rPr lang="pt-BR" dirty="0">
                <a:latin typeface="Montserrat" panose="00000500000000000000" pitchFamily="2" charset="0"/>
              </a:rPr>
              <a:t> os </a:t>
            </a:r>
            <a:r>
              <a:rPr lang="pt-BR" dirty="0" err="1">
                <a:latin typeface="Montserrat" panose="00000500000000000000" pitchFamily="2" charset="0"/>
              </a:rPr>
              <a:t>wdwo</a:t>
            </a:r>
            <a:r>
              <a:rPr lang="pt-BR" dirty="0">
                <a:latin typeface="Montserrat" panose="00000500000000000000" pitchFamily="2" charset="0"/>
              </a:rPr>
              <a:t> das </a:t>
            </a:r>
            <a:r>
              <a:rPr lang="pt-BR" dirty="0" err="1">
                <a:latin typeface="Montserrat" panose="00000500000000000000" pitchFamily="2" charset="0"/>
              </a:rPr>
              <a:t>oswo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szoas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osaowo</a:t>
            </a:r>
            <a:r>
              <a:rPr lang="pt-BR" dirty="0">
                <a:latin typeface="Montserrat" panose="00000500000000000000" pitchFamily="2" charset="0"/>
              </a:rPr>
              <a:t> soas </a:t>
            </a:r>
            <a:r>
              <a:rPr lang="pt-BR" dirty="0" err="1">
                <a:latin typeface="Montserrat" panose="00000500000000000000" pitchFamily="2" charset="0"/>
              </a:rPr>
              <a:t>dsaso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owq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2155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390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>
          <a:xfrm rot="16200000">
            <a:off x="-519621" y="3001749"/>
            <a:ext cx="2016112" cy="224055"/>
          </a:xfrm>
        </p:spPr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168812" y="73243"/>
            <a:ext cx="10986868" cy="1039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Tx/>
              <a:buNone/>
            </a:pPr>
            <a:r>
              <a:rPr lang="pt-BR" altLang="pt-BR" sz="2400" b="1" dirty="0">
                <a:latin typeface="Cavolini" panose="020B0502040204020203" pitchFamily="66" charset="0"/>
                <a:cs typeface="Cavolini" panose="020B0502040204020203" pitchFamily="66" charset="0"/>
              </a:rPr>
              <a:t>ESCOLA E FACULDADE DE TECNOLOGIA SENAI ROBERTO MANGE</a:t>
            </a:r>
          </a:p>
          <a:p>
            <a:pPr marL="0" indent="0" algn="ctr" eaLnBrk="1" hangingPunct="1">
              <a:buFontTx/>
              <a:buNone/>
            </a:pPr>
            <a:r>
              <a:rPr lang="pt-BR" altLang="pt-BR" sz="2400" b="1" u="sng" dirty="0">
                <a:solidFill>
                  <a:srgbClr val="C00000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DESENVOLVIMENTO DE SISTEMAS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481595E-EC96-4721-9EC2-27EC32D9B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37" y="1113075"/>
            <a:ext cx="9373532" cy="506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768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707579" y="1455451"/>
            <a:ext cx="1131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4. Método PUT: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4DEC9C3-4C7E-D9E2-0845-A3AF536C6AF6}"/>
              </a:ext>
            </a:extLst>
          </p:cNvPr>
          <p:cNvSpPr txBox="1"/>
          <p:nvPr/>
        </p:nvSpPr>
        <p:spPr>
          <a:xfrm>
            <a:off x="691025" y="1824783"/>
            <a:ext cx="765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Requisição alterando as informações cadastradas</a:t>
            </a:r>
          </a:p>
        </p:txBody>
      </p:sp>
      <p:sp>
        <p:nvSpPr>
          <p:cNvPr id="7" name="CaixaDeTexto 2">
            <a:extLst>
              <a:ext uri="{FF2B5EF4-FFF2-40B4-BE49-F238E27FC236}">
                <a16:creationId xmlns:a16="http://schemas.microsoft.com/office/drawing/2014/main" id="{7A14FB9E-934D-FE6A-F3C1-E0A3D4F98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5144" y="883465"/>
            <a:ext cx="82989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PREPARANDO O DJANGO PARA FUNCIONAR COMO API COM APIVIEW – views.py</a:t>
            </a:r>
            <a:endParaRPr lang="pt-BR" altLang="pt-BR" sz="18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53AC7A7-3CB1-0A6E-6348-6186442B1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78" y="2334780"/>
            <a:ext cx="8846356" cy="363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6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707579" y="1455451"/>
            <a:ext cx="1131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5. Método DELETE: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4DEC9C3-4C7E-D9E2-0845-A3AF536C6AF6}"/>
              </a:ext>
            </a:extLst>
          </p:cNvPr>
          <p:cNvSpPr txBox="1"/>
          <p:nvPr/>
        </p:nvSpPr>
        <p:spPr>
          <a:xfrm>
            <a:off x="691025" y="1824783"/>
            <a:ext cx="45723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Para deletar um registro, fazemos a busca dele no banco de dados usando o id que foi recebido (peopleId) e, se o registro existir procedemos com a deleção.</a:t>
            </a:r>
          </a:p>
        </p:txBody>
      </p:sp>
      <p:sp>
        <p:nvSpPr>
          <p:cNvPr id="7" name="CaixaDeTexto 2">
            <a:extLst>
              <a:ext uri="{FF2B5EF4-FFF2-40B4-BE49-F238E27FC236}">
                <a16:creationId xmlns:a16="http://schemas.microsoft.com/office/drawing/2014/main" id="{7A14FB9E-934D-FE6A-F3C1-E0A3D4F98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5144" y="883465"/>
            <a:ext cx="82989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PREPARANDO O DJANGO PARA FUNCIONAR COMO API COM APIVIEW – views.py</a:t>
            </a:r>
            <a:endParaRPr lang="pt-BR" altLang="pt-BR" sz="18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D82446C-0871-A4A5-AB5C-5BDC64DFB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740" y="1744739"/>
            <a:ext cx="652462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30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707579" y="1455451"/>
            <a:ext cx="1131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1. Criação das URLS / ROTAS da API: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4DEC9C3-4C7E-D9E2-0845-A3AF536C6AF6}"/>
              </a:ext>
            </a:extLst>
          </p:cNvPr>
          <p:cNvSpPr txBox="1"/>
          <p:nvPr/>
        </p:nvSpPr>
        <p:spPr>
          <a:xfrm>
            <a:off x="691025" y="1824783"/>
            <a:ext cx="40256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Crie o arquivo urls.py dentro do seu aplicativo</a:t>
            </a:r>
          </a:p>
          <a:p>
            <a:endParaRPr lang="pt-BR" dirty="0"/>
          </a:p>
          <a:p>
            <a:r>
              <a:rPr lang="pt-BR" dirty="0"/>
              <a:t>Neste caso, estamos configurando as urls para receberem também os filtros por id</a:t>
            </a:r>
          </a:p>
        </p:txBody>
      </p:sp>
      <p:sp>
        <p:nvSpPr>
          <p:cNvPr id="7" name="CaixaDeTexto 2">
            <a:extLst>
              <a:ext uri="{FF2B5EF4-FFF2-40B4-BE49-F238E27FC236}">
                <a16:creationId xmlns:a16="http://schemas.microsoft.com/office/drawing/2014/main" id="{7A14FB9E-934D-FE6A-F3C1-E0A3D4F98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5144" y="883465"/>
            <a:ext cx="82989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PREPARANDO O DJANGO PARA FUNCIONAR COMO API COM APIVIEW – urls.py</a:t>
            </a:r>
            <a:endParaRPr lang="pt-BR" altLang="pt-BR" sz="180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2FF3D34-16C8-DD2A-93F6-CD28EBD2F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810" y="1555132"/>
            <a:ext cx="7218430" cy="3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88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707579" y="1455451"/>
            <a:ext cx="1131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2. Registrar as rotas da API nas urls do projeto: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4DEC9C3-4C7E-D9E2-0845-A3AF536C6AF6}"/>
              </a:ext>
            </a:extLst>
          </p:cNvPr>
          <p:cNvSpPr txBox="1"/>
          <p:nvPr/>
        </p:nvSpPr>
        <p:spPr>
          <a:xfrm>
            <a:off x="691025" y="1824783"/>
            <a:ext cx="40256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Crie o arquivo urls.py dentro do seu aplicativo</a:t>
            </a:r>
          </a:p>
          <a:p>
            <a:endParaRPr lang="pt-BR" dirty="0"/>
          </a:p>
          <a:p>
            <a:r>
              <a:rPr lang="pt-BR" dirty="0"/>
              <a:t>Lembre-se que dentro do </a:t>
            </a:r>
            <a:r>
              <a:rPr lang="pt-BR" b="1" dirty="0"/>
              <a:t>include</a:t>
            </a:r>
            <a:r>
              <a:rPr lang="pt-BR" dirty="0"/>
              <a:t> é necessário usar o nome do seu aplicativo, neste caso o nome é ‘main’, porém deverá usar o nome do aplicativo que criou.</a:t>
            </a:r>
          </a:p>
        </p:txBody>
      </p:sp>
      <p:sp>
        <p:nvSpPr>
          <p:cNvPr id="7" name="CaixaDeTexto 2">
            <a:extLst>
              <a:ext uri="{FF2B5EF4-FFF2-40B4-BE49-F238E27FC236}">
                <a16:creationId xmlns:a16="http://schemas.microsoft.com/office/drawing/2014/main" id="{7A14FB9E-934D-FE6A-F3C1-E0A3D4F98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5144" y="883465"/>
            <a:ext cx="82989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PREPARANDO O DJANGO PARA FUNCIONAR COMO API COM APIVIEW – urls.py</a:t>
            </a:r>
            <a:endParaRPr lang="pt-BR" altLang="pt-BR" sz="18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5285988-A713-CF03-5689-3E2A4CB31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898" y="2007470"/>
            <a:ext cx="7168498" cy="349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3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5144" y="883465"/>
            <a:ext cx="750886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PREPARANDO O DJANGO PARA FUNCIONAR COMO API - Serializers</a:t>
            </a:r>
            <a:endParaRPr lang="pt-BR" altLang="pt-BR" sz="1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707579" y="1455451"/>
            <a:ext cx="1131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pt-BR" dirty="0">
                <a:sym typeface="Wingdings" panose="05000000000000000000" pitchFamily="2" charset="2"/>
              </a:rPr>
              <a:t>Para poder converter o python em JSON e vice-versa, criamos o </a:t>
            </a:r>
            <a:r>
              <a:rPr lang="pt-BR" b="1" i="1" dirty="0">
                <a:sym typeface="Wingdings" panose="05000000000000000000" pitchFamily="2" charset="2"/>
              </a:rPr>
              <a:t>searializers.py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4DEC9C3-4C7E-D9E2-0845-A3AF536C6AF6}"/>
              </a:ext>
            </a:extLst>
          </p:cNvPr>
          <p:cNvSpPr txBox="1"/>
          <p:nvPr/>
        </p:nvSpPr>
        <p:spPr>
          <a:xfrm>
            <a:off x="7235876" y="1880510"/>
            <a:ext cx="41316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- </a:t>
            </a:r>
            <a:r>
              <a:rPr lang="pt-BR" b="1" dirty="0"/>
              <a:t>many = True </a:t>
            </a:r>
            <a:r>
              <a:rPr lang="pt-BR" dirty="0">
                <a:sym typeface="Wingdings" panose="05000000000000000000" pitchFamily="2" charset="2"/>
              </a:rPr>
              <a:t> definimos que o serializer pode converter um conjunto de dados</a:t>
            </a:r>
            <a:r>
              <a:rPr lang="pt-BR" dirty="0"/>
              <a:t>.</a:t>
            </a:r>
          </a:p>
          <a:p>
            <a:endParaRPr lang="pt-BR" dirty="0"/>
          </a:p>
          <a:p>
            <a:r>
              <a:rPr lang="pt-BR" dirty="0"/>
              <a:t>- </a:t>
            </a:r>
            <a:r>
              <a:rPr lang="pt-BR" b="1" dirty="0"/>
              <a:t>fields = ‘__all__’</a:t>
            </a:r>
            <a:r>
              <a:rPr lang="pt-BR" dirty="0"/>
              <a:t> </a:t>
            </a:r>
            <a:r>
              <a:rPr lang="pt-BR" dirty="0">
                <a:sym typeface="Wingdings" panose="05000000000000000000" pitchFamily="2" charset="2"/>
              </a:rPr>
              <a:t> </a:t>
            </a:r>
            <a:r>
              <a:rPr lang="pt-BR" dirty="0"/>
              <a:t> definimos que todos os campos da tabela serão serializados (conversão python json e vice versa)</a:t>
            </a:r>
          </a:p>
          <a:p>
            <a:endParaRPr lang="pt-BR" b="1" dirty="0"/>
          </a:p>
          <a:p>
            <a:r>
              <a:rPr lang="pt-BR" dirty="0"/>
              <a:t>- </a:t>
            </a:r>
            <a:r>
              <a:rPr lang="pt-BR" b="1" dirty="0"/>
              <a:t>model</a:t>
            </a:r>
            <a:r>
              <a:rPr lang="pt-BR" dirty="0"/>
              <a:t> </a:t>
            </a:r>
            <a:r>
              <a:rPr lang="pt-BR" dirty="0">
                <a:sym typeface="Wingdings" panose="05000000000000000000" pitchFamily="2" charset="2"/>
              </a:rPr>
              <a:t> definimos qual a tabela do banco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16FF0FA-ED09-AAD8-6D43-A616F8363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479" y="1850119"/>
            <a:ext cx="6367280" cy="424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5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5144" y="883465"/>
            <a:ext cx="82989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PREPARANDO O DJANGO PARA FUNCIONAR COMO API COM APIVIEW – views.py</a:t>
            </a:r>
            <a:endParaRPr lang="pt-BR" altLang="pt-BR" sz="1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8C0D2A0A-62E4-DEAC-DD09-CDE4C5C57B5F}"/>
              </a:ext>
            </a:extLst>
          </p:cNvPr>
          <p:cNvSpPr txBox="1"/>
          <p:nvPr/>
        </p:nvSpPr>
        <p:spPr>
          <a:xfrm>
            <a:off x="538740" y="1451392"/>
            <a:ext cx="114741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pt-BR" dirty="0"/>
              <a:t>Agora é necessário criar as views, responsável por definir o que será feito em cada chamada da API: </a:t>
            </a:r>
          </a:p>
          <a:p>
            <a:endParaRPr lang="pt-BR" dirty="0"/>
          </a:p>
          <a:p>
            <a:r>
              <a:rPr lang="pt-BR" b="1" dirty="0"/>
              <a:t>GET: </a:t>
            </a:r>
            <a:r>
              <a:rPr lang="pt-BR" dirty="0"/>
              <a:t>Chamado quando se deseja obter dados da API</a:t>
            </a:r>
          </a:p>
          <a:p>
            <a:r>
              <a:rPr lang="pt-BR" b="1" dirty="0"/>
              <a:t>POST: </a:t>
            </a:r>
            <a:r>
              <a:rPr lang="pt-BR" dirty="0"/>
              <a:t>Chamando quando se deseja criar/cadastrar novos dados na API</a:t>
            </a:r>
            <a:endParaRPr lang="pt-BR" b="1" dirty="0"/>
          </a:p>
          <a:p>
            <a:r>
              <a:rPr lang="pt-BR" b="1" dirty="0"/>
              <a:t>DELETE: </a:t>
            </a:r>
            <a:r>
              <a:rPr lang="pt-BR" dirty="0"/>
              <a:t>Chamado quando se deseja deletar dados da API</a:t>
            </a:r>
            <a:endParaRPr lang="pt-BR" b="1" dirty="0"/>
          </a:p>
          <a:p>
            <a:r>
              <a:rPr lang="pt-BR" b="1" dirty="0"/>
              <a:t>PUT: </a:t>
            </a:r>
            <a:r>
              <a:rPr lang="pt-BR" dirty="0"/>
              <a:t>Chamado quando se deseja alterar dados da API enviando dados completos</a:t>
            </a:r>
            <a:endParaRPr lang="pt-BR" b="1" dirty="0"/>
          </a:p>
          <a:p>
            <a:r>
              <a:rPr lang="pt-BR" b="1" dirty="0"/>
              <a:t>PATCH: </a:t>
            </a:r>
            <a:r>
              <a:rPr lang="pt-BR" dirty="0"/>
              <a:t>Chamado quando se deseja alterar dados da API enviando dados parciais</a:t>
            </a:r>
            <a:endParaRPr lang="pt-BR" b="1" dirty="0"/>
          </a:p>
          <a:p>
            <a:endParaRPr lang="pt-BR" dirty="0"/>
          </a:p>
          <a:p>
            <a:r>
              <a:rPr lang="pt-BR" b="1" dirty="0"/>
              <a:t>2. Método POST: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0E47ACB-0B68-541D-3897-5F3682930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4237" y="3795062"/>
            <a:ext cx="5819775" cy="252412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7AC49F4-81D1-EC48-434E-B8144C019F78}"/>
              </a:ext>
            </a:extLst>
          </p:cNvPr>
          <p:cNvSpPr txBox="1"/>
          <p:nvPr/>
        </p:nvSpPr>
        <p:spPr>
          <a:xfrm>
            <a:off x="522491" y="3991647"/>
            <a:ext cx="34779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Neste código estamos convertendo os dados recebidos em JSON, convertendo em python, verificando se é válido e por último salvando no banco de dados, retornando os dados salvos para o cliente.</a:t>
            </a:r>
          </a:p>
        </p:txBody>
      </p:sp>
    </p:spTree>
    <p:extLst>
      <p:ext uri="{BB962C8B-B14F-4D97-AF65-F5344CB8AC3E}">
        <p14:creationId xmlns:p14="http://schemas.microsoft.com/office/powerpoint/2010/main" val="310150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5144" y="883465"/>
            <a:ext cx="82989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PREPARANDO O DJANGO PARA FUNCIONAR COMO API COM APIVIEW – views.py</a:t>
            </a:r>
            <a:endParaRPr lang="pt-BR" altLang="pt-BR" sz="1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8C0D2A0A-62E4-DEAC-DD09-CDE4C5C57B5F}"/>
              </a:ext>
            </a:extLst>
          </p:cNvPr>
          <p:cNvSpPr txBox="1"/>
          <p:nvPr/>
        </p:nvSpPr>
        <p:spPr>
          <a:xfrm>
            <a:off x="538740" y="1451392"/>
            <a:ext cx="11474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2. Método POST: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7AC49F4-81D1-EC48-434E-B8144C019F78}"/>
              </a:ext>
            </a:extLst>
          </p:cNvPr>
          <p:cNvSpPr txBox="1"/>
          <p:nvPr/>
        </p:nvSpPr>
        <p:spPr>
          <a:xfrm>
            <a:off x="600461" y="1763737"/>
            <a:ext cx="39760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Requisição do POST no Insomnia, enviando os dados a serem cadastrados em JSON (lado esquerdo) e após serem recebidos pelo backend e cadastrados a API retorna a resposta com os mesmos dados já com o id gerado pelo banco de dados (lado direito)</a:t>
            </a:r>
          </a:p>
          <a:p>
            <a:endParaRPr lang="pt-BR" dirty="0"/>
          </a:p>
          <a:p>
            <a:r>
              <a:rPr lang="pt-BR" dirty="0"/>
              <a:t>Vale ressaltar que o status </a:t>
            </a:r>
            <a:r>
              <a:rPr lang="pt-BR" b="1" dirty="0"/>
              <a:t>201 </a:t>
            </a:r>
            <a:r>
              <a:rPr lang="pt-BR" dirty="0"/>
              <a:t>retornado significa que o backend criou o registro com sucesso</a:t>
            </a:r>
            <a:endParaRPr lang="pt-BR" b="1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22A3865-C31F-26AE-E837-C18FCFDE8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044" y="1686449"/>
            <a:ext cx="7354869" cy="304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1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707579" y="1455451"/>
            <a:ext cx="1131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3. Método GET: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4DEC9C3-4C7E-D9E2-0845-A3AF536C6AF6}"/>
              </a:ext>
            </a:extLst>
          </p:cNvPr>
          <p:cNvSpPr txBox="1"/>
          <p:nvPr/>
        </p:nvSpPr>
        <p:spPr>
          <a:xfrm>
            <a:off x="691025" y="1824783"/>
            <a:ext cx="422246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Neste código, temos duas opções:</a:t>
            </a:r>
          </a:p>
          <a:p>
            <a:endParaRPr lang="pt-BR" dirty="0"/>
          </a:p>
          <a:p>
            <a:r>
              <a:rPr lang="pt-BR" b="1" dirty="0"/>
              <a:t>-</a:t>
            </a:r>
            <a:r>
              <a:rPr lang="pt-BR" dirty="0"/>
              <a:t> caso não seja fornecido o id na requisição, então a API irá retornar todos os dados da tabela usando </a:t>
            </a:r>
            <a:r>
              <a:rPr lang="pt-BR" b="1" dirty="0"/>
              <a:t>objects.all()</a:t>
            </a:r>
          </a:p>
          <a:p>
            <a:endParaRPr lang="pt-BR" b="1" dirty="0"/>
          </a:p>
          <a:p>
            <a:r>
              <a:rPr lang="pt-BR" b="1" dirty="0"/>
              <a:t>- </a:t>
            </a:r>
            <a:r>
              <a:rPr lang="pt-BR" dirty="0"/>
              <a:t>caso seja fornecido o id na requisição ele será usado para fazer a busca (neste caso é o ‘planetId’ ), usando o </a:t>
            </a:r>
            <a:r>
              <a:rPr lang="pt-BR" b="1" dirty="0"/>
              <a:t>objects.get</a:t>
            </a:r>
            <a:endParaRPr lang="pt-BR" dirty="0"/>
          </a:p>
          <a:p>
            <a:endParaRPr lang="pt-BR" b="1" dirty="0"/>
          </a:p>
          <a:p>
            <a:endParaRPr lang="pt-BR" b="1" dirty="0"/>
          </a:p>
          <a:p>
            <a:r>
              <a:rPr lang="pt-BR" b="1" dirty="0"/>
              <a:t>* </a:t>
            </a:r>
            <a:r>
              <a:rPr lang="pt-BR" dirty="0"/>
              <a:t>Outro detalhe interessante é que neste código está sendo usado o </a:t>
            </a:r>
            <a:r>
              <a:rPr lang="pt-BR" b="1" dirty="0"/>
              <a:t>try </a:t>
            </a:r>
            <a:r>
              <a:rPr lang="pt-BR" dirty="0"/>
              <a:t>e </a:t>
            </a:r>
            <a:r>
              <a:rPr lang="pt-BR" b="1" dirty="0"/>
              <a:t>except</a:t>
            </a:r>
            <a:r>
              <a:rPr lang="pt-BR" dirty="0"/>
              <a:t> , que colocamos quando queremos tratar algum tipo de erro ou exceção, neste caso estamos usando caso seja informado um planetId que não exista, sendo redirecionado para o ‘Except’ nesses casos.</a:t>
            </a:r>
            <a:endParaRPr lang="pt-BR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9539689-B132-C232-2F57-E4AAAC920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57" y="1574588"/>
            <a:ext cx="6962775" cy="3619500"/>
          </a:xfrm>
          <a:prstGeom prst="rect">
            <a:avLst/>
          </a:prstGeom>
        </p:spPr>
      </p:pic>
      <p:sp>
        <p:nvSpPr>
          <p:cNvPr id="7" name="CaixaDeTexto 2">
            <a:extLst>
              <a:ext uri="{FF2B5EF4-FFF2-40B4-BE49-F238E27FC236}">
                <a16:creationId xmlns:a16="http://schemas.microsoft.com/office/drawing/2014/main" id="{7A14FB9E-934D-FE6A-F3C1-E0A3D4F98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5144" y="883465"/>
            <a:ext cx="82989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PREPARANDO O DJANGO PARA FUNCIONAR COMO API COM APIVIEW – views.py</a:t>
            </a:r>
            <a:endParaRPr lang="pt-BR" altLang="pt-BR" sz="1800" dirty="0"/>
          </a:p>
        </p:txBody>
      </p:sp>
    </p:spTree>
    <p:extLst>
      <p:ext uri="{BB962C8B-B14F-4D97-AF65-F5344CB8AC3E}">
        <p14:creationId xmlns:p14="http://schemas.microsoft.com/office/powerpoint/2010/main" val="299090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707579" y="1455451"/>
            <a:ext cx="1131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3. Método GET: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4DEC9C3-4C7E-D9E2-0845-A3AF536C6AF6}"/>
              </a:ext>
            </a:extLst>
          </p:cNvPr>
          <p:cNvSpPr txBox="1"/>
          <p:nvPr/>
        </p:nvSpPr>
        <p:spPr>
          <a:xfrm>
            <a:off x="691025" y="1824783"/>
            <a:ext cx="4222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Requisição coletando todos os dados:</a:t>
            </a:r>
          </a:p>
        </p:txBody>
      </p:sp>
      <p:sp>
        <p:nvSpPr>
          <p:cNvPr id="7" name="CaixaDeTexto 2">
            <a:extLst>
              <a:ext uri="{FF2B5EF4-FFF2-40B4-BE49-F238E27FC236}">
                <a16:creationId xmlns:a16="http://schemas.microsoft.com/office/drawing/2014/main" id="{7A14FB9E-934D-FE6A-F3C1-E0A3D4F98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5144" y="883465"/>
            <a:ext cx="82989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PREPARANDO O DJANGO PARA FUNCIONAR COMO API COM APIVIEW – views.py</a:t>
            </a:r>
            <a:endParaRPr lang="pt-BR" altLang="pt-BR" sz="180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5D42656-7175-7431-DE1D-AC9940B30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736" y="2194115"/>
            <a:ext cx="5511264" cy="3261538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5063935F-45DC-E4EF-15E9-7565268B7DC1}"/>
              </a:ext>
            </a:extLst>
          </p:cNvPr>
          <p:cNvSpPr txBox="1"/>
          <p:nvPr/>
        </p:nvSpPr>
        <p:spPr>
          <a:xfrm>
            <a:off x="6477472" y="1824783"/>
            <a:ext cx="4222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Requisição coletando um id específico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97229383-DF60-5BA9-D0E1-A69B0A78E7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026" y="2215959"/>
            <a:ext cx="5733369" cy="231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43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707579" y="1455451"/>
            <a:ext cx="1131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3. Método GET: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4DEC9C3-4C7E-D9E2-0845-A3AF536C6AF6}"/>
              </a:ext>
            </a:extLst>
          </p:cNvPr>
          <p:cNvSpPr txBox="1"/>
          <p:nvPr/>
        </p:nvSpPr>
        <p:spPr>
          <a:xfrm>
            <a:off x="691025" y="1824783"/>
            <a:ext cx="772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Ainda no método GET podemos usá-lo quando queremos filtrar por mais dados:</a:t>
            </a:r>
            <a:endParaRPr lang="pt-BR" b="1" dirty="0"/>
          </a:p>
        </p:txBody>
      </p:sp>
      <p:sp>
        <p:nvSpPr>
          <p:cNvPr id="2" name="CaixaDeTexto 2">
            <a:extLst>
              <a:ext uri="{FF2B5EF4-FFF2-40B4-BE49-F238E27FC236}">
                <a16:creationId xmlns:a16="http://schemas.microsoft.com/office/drawing/2014/main" id="{A6DF22E4-14DE-6B78-F810-1360FF3614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5144" y="883465"/>
            <a:ext cx="82989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PREPARANDO O DJANGO PARA FUNCIONAR COMO API COM APIVIEW – views.py</a:t>
            </a:r>
            <a:endParaRPr lang="pt-BR" altLang="pt-BR" sz="1800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5F41EEF-91AE-B932-18C0-4DA541DEF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326" y="2170811"/>
            <a:ext cx="9259277" cy="455341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32BA17A7-FB33-A4DE-A4B6-2AFAD5D252E5}"/>
              </a:ext>
            </a:extLst>
          </p:cNvPr>
          <p:cNvSpPr txBox="1"/>
          <p:nvPr/>
        </p:nvSpPr>
        <p:spPr>
          <a:xfrm>
            <a:off x="9870182" y="2101782"/>
            <a:ext cx="22677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Neste caso estamos filtrando pelas colunas ‘height’ ou ‘eyeColor’, que podem ser enviadas juntas ou individualmente 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86698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707579" y="1455451"/>
            <a:ext cx="1131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3. Método GET: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4DEC9C3-4C7E-D9E2-0845-A3AF536C6AF6}"/>
              </a:ext>
            </a:extLst>
          </p:cNvPr>
          <p:cNvSpPr txBox="1"/>
          <p:nvPr/>
        </p:nvSpPr>
        <p:spPr>
          <a:xfrm>
            <a:off x="691024" y="1824783"/>
            <a:ext cx="8991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Requisição do Insominia enviando via parâmetros os dois parâmetros configurados</a:t>
            </a:r>
          </a:p>
        </p:txBody>
      </p:sp>
      <p:sp>
        <p:nvSpPr>
          <p:cNvPr id="2" name="CaixaDeTexto 2">
            <a:extLst>
              <a:ext uri="{FF2B5EF4-FFF2-40B4-BE49-F238E27FC236}">
                <a16:creationId xmlns:a16="http://schemas.microsoft.com/office/drawing/2014/main" id="{A6DF22E4-14DE-6B78-F810-1360FF3614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5144" y="883465"/>
            <a:ext cx="82989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PREPARANDO O DJANGO PARA FUNCIONAR COMO API COM APIVIEW – views.py</a:t>
            </a:r>
            <a:endParaRPr lang="pt-BR" altLang="pt-BR" sz="18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3AC0C1F-9CEF-7FCF-3B14-EA1D5892E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55" y="2237390"/>
            <a:ext cx="6264676" cy="379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5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707579" y="1455451"/>
            <a:ext cx="1131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4. Método PUT: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4DEC9C3-4C7E-D9E2-0845-A3AF536C6AF6}"/>
              </a:ext>
            </a:extLst>
          </p:cNvPr>
          <p:cNvSpPr txBox="1"/>
          <p:nvPr/>
        </p:nvSpPr>
        <p:spPr>
          <a:xfrm>
            <a:off x="691025" y="1824783"/>
            <a:ext cx="457236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método PUT serve para alterar um registro já existente, neste caso temos que fazer dois passos: coletar o dado já existente no banco de dados com </a:t>
            </a:r>
            <a:r>
              <a:rPr lang="pt-BR" b="1" dirty="0"/>
              <a:t>objects.get</a:t>
            </a:r>
            <a:r>
              <a:rPr lang="pt-BR" dirty="0"/>
              <a:t>, e coletar os dados vindos em JSON por meio do </a:t>
            </a:r>
            <a:r>
              <a:rPr lang="pt-BR" b="1" dirty="0"/>
              <a:t>request.data</a:t>
            </a:r>
          </a:p>
          <a:p>
            <a:endParaRPr lang="pt-BR" b="1" dirty="0"/>
          </a:p>
          <a:p>
            <a:r>
              <a:rPr lang="pt-BR" dirty="0"/>
              <a:t>Após isso, enviamos os dois dados, antigo e novo, para o serializer.</a:t>
            </a:r>
          </a:p>
          <a:p>
            <a:endParaRPr lang="pt-BR" b="1" dirty="0"/>
          </a:p>
          <a:p>
            <a:r>
              <a:rPr lang="pt-BR" dirty="0"/>
              <a:t>Caso o serializer verifique que os dados são válidos, salvamos no banco de dados.</a:t>
            </a:r>
          </a:p>
        </p:txBody>
      </p:sp>
      <p:sp>
        <p:nvSpPr>
          <p:cNvPr id="7" name="CaixaDeTexto 2">
            <a:extLst>
              <a:ext uri="{FF2B5EF4-FFF2-40B4-BE49-F238E27FC236}">
                <a16:creationId xmlns:a16="http://schemas.microsoft.com/office/drawing/2014/main" id="{7A14FB9E-934D-FE6A-F3C1-E0A3D4F98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5144" y="883465"/>
            <a:ext cx="82989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PREPARANDO O DJANGO PARA FUNCIONAR COMO API COM APIVIEW – views.py</a:t>
            </a:r>
            <a:endParaRPr lang="pt-BR" altLang="pt-BR" sz="180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34042D9-A2D2-9D59-DFDE-4B4E201C0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7452" y="1741531"/>
            <a:ext cx="660082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26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9441</TotalTime>
  <Words>872</Words>
  <Application>Microsoft Office PowerPoint</Application>
  <PresentationFormat>Ecrã Panorâmico</PresentationFormat>
  <Paragraphs>95</Paragraphs>
  <Slides>13</Slides>
  <Notes>13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Cavolini</vt:lpstr>
      <vt:lpstr>Montserrat</vt:lpstr>
      <vt:lpstr>Montserrat Medium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André</dc:creator>
  <cp:lastModifiedBy>Andre Felipe Savedra Cruz</cp:lastModifiedBy>
  <cp:revision>707</cp:revision>
  <dcterms:created xsi:type="dcterms:W3CDTF">2020-11-19T18:52:57Z</dcterms:created>
  <dcterms:modified xsi:type="dcterms:W3CDTF">2023-09-02T23:57:24Z</dcterms:modified>
</cp:coreProperties>
</file>